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98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110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8D7F-04BD-4185-A8DE-5B1C76B22716}" type="datetimeFigureOut">
              <a:rPr lang="fr-FR" smtClean="0"/>
              <a:pPr/>
              <a:t>20/10/2014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4AEA-46DD-4E59-A5FF-B62F4C67663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186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8D7F-04BD-4185-A8DE-5B1C76B22716}" type="datetimeFigureOut">
              <a:rPr lang="fr-FR" smtClean="0"/>
              <a:pPr/>
              <a:t>20/10/2014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4AEA-46DD-4E59-A5FF-B62F4C67663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650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8D7F-04BD-4185-A8DE-5B1C76B22716}" type="datetimeFigureOut">
              <a:rPr lang="fr-FR" smtClean="0"/>
              <a:pPr/>
              <a:t>20/10/2014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4AEA-46DD-4E59-A5FF-B62F4C67663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859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8D7F-04BD-4185-A8DE-5B1C76B22716}" type="datetimeFigureOut">
              <a:rPr lang="fr-FR" smtClean="0"/>
              <a:pPr/>
              <a:t>20/10/2014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4AEA-46DD-4E59-A5FF-B62F4C67663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811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8D7F-04BD-4185-A8DE-5B1C76B22716}" type="datetimeFigureOut">
              <a:rPr lang="fr-FR" smtClean="0"/>
              <a:pPr/>
              <a:t>20/10/2014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4AEA-46DD-4E59-A5FF-B62F4C67663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916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8D7F-04BD-4185-A8DE-5B1C76B22716}" type="datetimeFigureOut">
              <a:rPr lang="fr-FR" smtClean="0"/>
              <a:pPr/>
              <a:t>20/10/2014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4AEA-46DD-4E59-A5FF-B62F4C67663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457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8D7F-04BD-4185-A8DE-5B1C76B22716}" type="datetimeFigureOut">
              <a:rPr lang="fr-FR" smtClean="0"/>
              <a:pPr/>
              <a:t>20/10/2014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4AEA-46DD-4E59-A5FF-B62F4C67663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544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8D7F-04BD-4185-A8DE-5B1C76B22716}" type="datetimeFigureOut">
              <a:rPr lang="fr-FR" smtClean="0"/>
              <a:pPr/>
              <a:t>20/10/2014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4AEA-46DD-4E59-A5FF-B62F4C67663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25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8D7F-04BD-4185-A8DE-5B1C76B22716}" type="datetimeFigureOut">
              <a:rPr lang="fr-FR" smtClean="0"/>
              <a:pPr/>
              <a:t>20/10/2014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4AEA-46DD-4E59-A5FF-B62F4C67663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4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8D7F-04BD-4185-A8DE-5B1C76B22716}" type="datetimeFigureOut">
              <a:rPr lang="fr-FR" smtClean="0"/>
              <a:pPr/>
              <a:t>20/10/2014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4AEA-46DD-4E59-A5FF-B62F4C67663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5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88D7F-04BD-4185-A8DE-5B1C76B22716}" type="datetimeFigureOut">
              <a:rPr lang="fr-FR" smtClean="0"/>
              <a:pPr/>
              <a:t>20/10/2014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F4AEA-46DD-4E59-A5FF-B62F4C67663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4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88D7F-04BD-4185-A8DE-5B1C76B22716}" type="datetimeFigureOut">
              <a:rPr lang="fr-FR" smtClean="0"/>
              <a:pPr/>
              <a:t>20/10/2014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F4AEA-46DD-4E59-A5FF-B62F4C67663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245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mailto:s.malbe@compinnov.com" TargetMode="External"/><Relationship Id="rId7" Type="http://schemas.openxmlformats.org/officeDocument/2006/relationships/image" Target="../media/image3.png"/><Relationship Id="rId2" Type="http://schemas.openxmlformats.org/officeDocument/2006/relationships/hyperlink" Target="mailto:a.gautier@compinnov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ormandinnov.com/candidatures-2/" TargetMode="External"/><Relationship Id="rId5" Type="http://schemas.microsoft.com/office/2007/relationships/hdphoto" Target="../media/hdphoto3.wdp"/><Relationship Id="rId4" Type="http://schemas.openxmlformats.org/officeDocument/2006/relationships/image" Target="../media/image7.pn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 de texte 2"/>
          <p:cNvSpPr txBox="1">
            <a:spLocks noChangeArrowheads="1"/>
          </p:cNvSpPr>
          <p:nvPr/>
        </p:nvSpPr>
        <p:spPr bwMode="auto">
          <a:xfrm>
            <a:off x="1" y="935073"/>
            <a:ext cx="4952999" cy="65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solidFill>
                  <a:srgbClr val="1998C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Appel à </a:t>
            </a:r>
            <a:r>
              <a:rPr lang="fr-FR" sz="1600" b="1" dirty="0" smtClean="0">
                <a:solidFill>
                  <a:srgbClr val="1998C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candidatures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200" b="1" i="1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fr-FR" sz="1200" b="1" i="1" baseline="30000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ème</a:t>
            </a:r>
            <a:r>
              <a:rPr lang="fr-FR" sz="1200" b="1" i="1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b="1" i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édition de </a:t>
            </a:r>
            <a:r>
              <a:rPr lang="fr-FR" sz="1200" b="1" i="1" dirty="0" err="1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NormandinnoV</a:t>
            </a:r>
            <a:r>
              <a:rPr lang="fr-FR" sz="1200" b="1" i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fr-FR" sz="1200" b="1" i="1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Rouen, </a:t>
            </a:r>
            <a:r>
              <a:rPr lang="fr-FR" sz="1200" b="1" i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jeudi </a:t>
            </a:r>
            <a:r>
              <a:rPr lang="fr-FR" sz="1200" b="1" i="1" dirty="0" smtClean="0">
                <a:solidFill>
                  <a:srgbClr val="ED7D3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</a:t>
            </a:r>
            <a:r>
              <a:rPr lang="fr-FR" sz="1200" b="1" i="1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b="1" i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janvier </a:t>
            </a:r>
            <a:r>
              <a:rPr lang="fr-FR" sz="1200" b="1" i="1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 5" descr="Q:\DOSSIERS CLIENTS\CLIENTS\Normandinnov 2013\Logos - photos - images\Puce 2.png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79" y="1006418"/>
            <a:ext cx="356870" cy="53149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ZoneTexte 12"/>
          <p:cNvSpPr txBox="1"/>
          <p:nvPr/>
        </p:nvSpPr>
        <p:spPr>
          <a:xfrm>
            <a:off x="2" y="1570646"/>
            <a:ext cx="4952998" cy="586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Organisée par </a:t>
            </a:r>
            <a:r>
              <a:rPr lang="fr-FR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SEINARI, </a:t>
            </a:r>
            <a:r>
              <a:rPr lang="fr-FR" sz="1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NormandinnoV</a:t>
            </a:r>
            <a:r>
              <a:rPr lang="fr-FR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pour objectif de promouvoir et présenter des entreprises innovantes régionales et nationales, ainsi que des projets issus de la recherche publique et privée. 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89562" y="2144929"/>
            <a:ext cx="4707261" cy="2268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ENTREPRENEURS</a:t>
            </a:r>
            <a:r>
              <a:rPr lang="fr-FR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vous souhaitez 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000" dirty="0"/>
              <a:t>Financer votre croissance en ouvrant votre </a:t>
            </a:r>
            <a:r>
              <a:rPr lang="fr-FR" sz="1000" dirty="0" smtClean="0"/>
              <a:t>capital</a:t>
            </a:r>
            <a:br>
              <a:rPr lang="fr-FR" sz="1000" dirty="0" smtClean="0"/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000" dirty="0"/>
              <a:t>Rencontrer les partenaires de </a:t>
            </a:r>
            <a:r>
              <a:rPr lang="fr-FR" sz="1000" dirty="0" smtClean="0"/>
              <a:t>votre croissance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dirty="0">
                <a:solidFill>
                  <a:srgbClr val="ED7D3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CHERCHEURS ET PORTEURS DE PROJETS</a:t>
            </a:r>
            <a:r>
              <a:rPr lang="fr-FR" sz="1000" dirty="0"/>
              <a:t>, vous souhaitez </a:t>
            </a:r>
            <a:r>
              <a:rPr lang="fr-FR" sz="1000" dirty="0" smtClean="0"/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dirty="0"/>
              <a:t>	Confronter vos recherches au </a:t>
            </a:r>
            <a:r>
              <a:rPr lang="fr-FR" sz="1000" dirty="0" smtClean="0"/>
              <a:t>marché</a:t>
            </a:r>
            <a:br>
              <a:rPr lang="fr-FR" sz="1000" dirty="0" smtClean="0"/>
            </a:br>
            <a:r>
              <a:rPr lang="fr-FR" sz="1000" dirty="0"/>
              <a:t>	Rencontrer des partenaires de </a:t>
            </a:r>
            <a:r>
              <a:rPr lang="fr-FR" sz="1000" dirty="0" smtClean="0"/>
              <a:t>votre croissance</a:t>
            </a:r>
            <a:endParaRPr lang="fr-FR" sz="10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05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100" dirty="0"/>
          </a:p>
        </p:txBody>
      </p:sp>
      <p:pic>
        <p:nvPicPr>
          <p:cNvPr id="27" name="Image 26" descr="Q:\DOSSIERS CLIENTS\CLIENTS\Normandinnov 2013\Logos - photos - images\Puce 1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01" y="2166529"/>
            <a:ext cx="18542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age 27" descr="Q:\DOSSIERS CLIENTS\CLIENTS\Normandinnov 2013\Logos - photos - images\Puce 1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62" y="2875656"/>
            <a:ext cx="18542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age 28" descr="Q:\DOSSIERS CLIENTS\CLIENTS\Normandinnov 2013\Logos - photos - images\Puce 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28" y="2450614"/>
            <a:ext cx="149026" cy="1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Image 29" descr="Q:\DOSSIERS CLIENTS\CLIENTS\Normandinnov 2013\Logos - photos - images\Puce 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27" y="2637416"/>
            <a:ext cx="149026" cy="1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Image 30" descr="Q:\DOSSIERS CLIENTS\CLIENTS\Normandinnov 2013\Logos - photos - images\Puce 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13" y="3171727"/>
            <a:ext cx="149026" cy="1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 descr="Q:\DOSSIERS CLIENTS\CLIENTS\Normandinnov 2013\Logos - photos - images\Puce 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27" y="3358672"/>
            <a:ext cx="149026" cy="1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Rectangle à coins arrondis 50"/>
          <p:cNvSpPr/>
          <p:nvPr/>
        </p:nvSpPr>
        <p:spPr>
          <a:xfrm>
            <a:off x="84787" y="3699417"/>
            <a:ext cx="4783428" cy="3094188"/>
          </a:xfrm>
          <a:prstGeom prst="roundRect">
            <a:avLst/>
          </a:prstGeom>
          <a:noFill/>
          <a:ln w="19050">
            <a:solidFill>
              <a:srgbClr val="1998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000" b="1" dirty="0">
                <a:solidFill>
                  <a:srgbClr val="1998C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Présentez votre candidature pour participer à </a:t>
            </a:r>
            <a:r>
              <a:rPr lang="fr-FR" sz="1000" b="1" dirty="0" err="1">
                <a:solidFill>
                  <a:srgbClr val="1998C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NormandinnoV</a:t>
            </a:r>
            <a:r>
              <a:rPr lang="fr-FR" sz="1000" b="1" dirty="0">
                <a:solidFill>
                  <a:srgbClr val="1998C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1000" b="1" dirty="0">
                <a:solidFill>
                  <a:srgbClr val="1998C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b="1" dirty="0">
                <a:solidFill>
                  <a:srgbClr val="1998C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 bénéficiez en étant sélectionné :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000" b="1" u="sng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 amont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D’un coaching et d’un </a:t>
            </a:r>
            <a:r>
              <a:rPr lang="fr-FR" sz="1000" b="1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accompagnement sur mesure</a:t>
            </a:r>
            <a:r>
              <a:rPr lang="fr-FR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pour optimiser votre présentation devant des partenaires financiers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Séance de coaching pour préparer votre intervention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Validation de vos documents de présentation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000" b="1" u="sng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29 janvier 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r>
              <a:rPr lang="fr-FR" sz="1000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000" b="1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10 minutes de présentation</a:t>
            </a: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devant des investisseurs, industriels, conseils et structures d’accompagnement à la création et au développement des entreprises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>
              <a:lnSpc>
                <a:spcPct val="107000"/>
              </a:lnSpc>
              <a:spcAft>
                <a:spcPts val="800"/>
              </a:spcAft>
            </a:pP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Des </a:t>
            </a:r>
            <a:r>
              <a:rPr lang="fr-FR" sz="1000" b="1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rendez-vous en tête-à-tête pré-organisés</a:t>
            </a: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avec des </a:t>
            </a:r>
            <a:r>
              <a:rPr lang="fr-FR" sz="10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investisseurs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>
              <a:lnSpc>
                <a:spcPct val="107000"/>
              </a:lnSpc>
              <a:spcAft>
                <a:spcPts val="800"/>
              </a:spcAft>
            </a:pPr>
            <a:r>
              <a:rPr lang="fr-FR" sz="1000" b="1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 participez à </a:t>
            </a:r>
            <a:r>
              <a:rPr lang="fr-FR" sz="1000" b="1" u="sng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l’élection des lauréats</a:t>
            </a:r>
            <a:r>
              <a:rPr lang="fr-FR" sz="1000" b="1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b="1" dirty="0" err="1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NormandinnoV</a:t>
            </a:r>
            <a:r>
              <a:rPr lang="fr-FR" sz="1000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  <a:br>
              <a:rPr lang="fr-FR" sz="1000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Trophée In Extenso : 4 000€ </a:t>
            </a:r>
            <a:r>
              <a:rPr lang="fr-FR" sz="10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 prestations </a:t>
            </a: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d’accompagnement</a:t>
            </a:r>
            <a:b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Prix BNP Paribas :</a:t>
            </a: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3 000€</a:t>
            </a: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en numéraire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6924"/>
            <a:ext cx="4953000" cy="960276"/>
          </a:xfrm>
          <a:prstGeom prst="rect">
            <a:avLst/>
          </a:prstGeom>
        </p:spPr>
      </p:pic>
      <p:sp>
        <p:nvSpPr>
          <p:cNvPr id="55" name="Ellipse 54"/>
          <p:cNvSpPr/>
          <p:nvPr/>
        </p:nvSpPr>
        <p:spPr>
          <a:xfrm>
            <a:off x="102582" y="3747437"/>
            <a:ext cx="604520" cy="4330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grpSp>
        <p:nvGrpSpPr>
          <p:cNvPr id="52" name="Groupe 51"/>
          <p:cNvGrpSpPr/>
          <p:nvPr/>
        </p:nvGrpSpPr>
        <p:grpSpPr>
          <a:xfrm>
            <a:off x="39082" y="3538672"/>
            <a:ext cx="668020" cy="609600"/>
            <a:chOff x="0" y="0"/>
            <a:chExt cx="988695" cy="988695"/>
          </a:xfrm>
        </p:grpSpPr>
        <p:pic>
          <p:nvPicPr>
            <p:cNvPr id="53" name="Image 52" descr="Q:\DOSSIERS CLIENTS\CLIENTS\Normandinnov 2013\Logos - photos - images\Puce 3.p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88695" cy="9886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4" name="Image 53" descr="Q:\DOSSIERS CLIENTS\CLIENTS\Normandinnov 2013\Logos - photos - images\puce 4.png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386" y="191386"/>
              <a:ext cx="610870" cy="61087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4" name="Zone de texte 2"/>
          <p:cNvSpPr txBox="1">
            <a:spLocks noChangeArrowheads="1"/>
          </p:cNvSpPr>
          <p:nvPr/>
        </p:nvSpPr>
        <p:spPr bwMode="auto">
          <a:xfrm>
            <a:off x="4958970" y="935073"/>
            <a:ext cx="4952999" cy="65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solidFill>
                  <a:srgbClr val="1998C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Appel à </a:t>
            </a:r>
            <a:r>
              <a:rPr lang="fr-FR" sz="1600" b="1" dirty="0" smtClean="0">
                <a:solidFill>
                  <a:srgbClr val="1998C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candidatures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200" b="1" i="1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fr-FR" sz="1200" b="1" i="1" baseline="30000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ème</a:t>
            </a:r>
            <a:r>
              <a:rPr lang="fr-FR" sz="1200" b="1" i="1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b="1" i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édition de </a:t>
            </a:r>
            <a:r>
              <a:rPr lang="fr-FR" sz="1200" b="1" i="1" dirty="0" err="1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NormandinnoV</a:t>
            </a:r>
            <a:r>
              <a:rPr lang="fr-FR" sz="1200" b="1" i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fr-FR" sz="1200" b="1" i="1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Rouen, </a:t>
            </a:r>
            <a:r>
              <a:rPr lang="fr-FR" sz="1200" b="1" i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jeudi </a:t>
            </a:r>
            <a:r>
              <a:rPr lang="fr-FR" sz="1200" b="1" i="1" dirty="0" smtClean="0">
                <a:solidFill>
                  <a:srgbClr val="ED7D3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</a:t>
            </a:r>
            <a:r>
              <a:rPr lang="fr-FR" sz="1200" b="1" i="1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b="1" i="1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janvier </a:t>
            </a:r>
            <a:r>
              <a:rPr lang="fr-FR" sz="1200" b="1" i="1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5" name="Image 34" descr="Q:\DOSSIERS CLIENTS\CLIENTS\Normandinnov 2013\Logos - photos - images\Puce 2.png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348" y="1006418"/>
            <a:ext cx="356870" cy="531495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ZoneTexte 35"/>
          <p:cNvSpPr txBox="1"/>
          <p:nvPr/>
        </p:nvSpPr>
        <p:spPr>
          <a:xfrm>
            <a:off x="4958971" y="1570646"/>
            <a:ext cx="4952998" cy="586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fr-FR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Organisée par </a:t>
            </a:r>
            <a:r>
              <a:rPr lang="fr-FR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SEINARI, </a:t>
            </a:r>
            <a:r>
              <a:rPr lang="fr-FR" sz="1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NormandinnoV</a:t>
            </a:r>
            <a:r>
              <a:rPr lang="fr-FR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pour objectif de promouvoir et présenter des entreprises innovantes régionales et nationales, ainsi que des projets issus de la recherche publique et privée. 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5363811" y="2147838"/>
            <a:ext cx="4707261" cy="2268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ENTREPRENEURS</a:t>
            </a:r>
            <a:r>
              <a:rPr lang="fr-FR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vous souhaitez 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000" dirty="0"/>
              <a:t>Financer votre croissance en ouvrant votre </a:t>
            </a:r>
            <a:r>
              <a:rPr lang="fr-FR" sz="1000" dirty="0" smtClean="0"/>
              <a:t>capital</a:t>
            </a:r>
            <a:br>
              <a:rPr lang="fr-FR" sz="1000" dirty="0" smtClean="0"/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000" dirty="0"/>
              <a:t>Rencontrer les partenaires de </a:t>
            </a:r>
            <a:r>
              <a:rPr lang="fr-FR" sz="1000" dirty="0" smtClean="0"/>
              <a:t>votre croissance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dirty="0">
                <a:solidFill>
                  <a:srgbClr val="ED7D3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CHERCHEURS ET PORTEURS DE PROJETS</a:t>
            </a:r>
            <a:r>
              <a:rPr lang="fr-FR" sz="1000" dirty="0"/>
              <a:t>, vous souhaitez </a:t>
            </a:r>
            <a:r>
              <a:rPr lang="fr-FR" sz="1000" dirty="0" smtClean="0"/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dirty="0"/>
              <a:t>	Confronter vos recherches au </a:t>
            </a:r>
            <a:r>
              <a:rPr lang="fr-FR" sz="1000" dirty="0" smtClean="0"/>
              <a:t>marché</a:t>
            </a:r>
            <a:br>
              <a:rPr lang="fr-FR" sz="1000" dirty="0" smtClean="0"/>
            </a:br>
            <a:r>
              <a:rPr lang="fr-FR" sz="1000" dirty="0"/>
              <a:t>	Rencontrer des partenaires </a:t>
            </a:r>
            <a:r>
              <a:rPr lang="fr-FR" sz="1000" dirty="0" smtClean="0"/>
              <a:t>de votre croissance</a:t>
            </a:r>
            <a:endParaRPr lang="fr-FR" sz="10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05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100" dirty="0"/>
          </a:p>
        </p:txBody>
      </p:sp>
      <p:pic>
        <p:nvPicPr>
          <p:cNvPr id="38" name="Image 37" descr="Q:\DOSSIERS CLIENTS\CLIENTS\Normandinnov 2013\Logos - photos - images\Puce 1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270" y="2166529"/>
            <a:ext cx="18542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Image 38" descr="Q:\DOSSIERS CLIENTS\CLIENTS\Normandinnov 2013\Logos - photos - images\Puce 1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331" y="2875656"/>
            <a:ext cx="18542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Image 39" descr="Q:\DOSSIERS CLIENTS\CLIENTS\Normandinnov 2013\Logos - photos - images\Puce 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153" y="2450614"/>
            <a:ext cx="149026" cy="1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Image 40" descr="Q:\DOSSIERS CLIENTS\CLIENTS\Normandinnov 2013\Logos - photos - images\Puce 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152" y="2637416"/>
            <a:ext cx="149026" cy="1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Image 41" descr="Q:\DOSSIERS CLIENTS\CLIENTS\Normandinnov 2013\Logos - photos - images\Puce 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238" y="3171727"/>
            <a:ext cx="149026" cy="1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Image 42" descr="Q:\DOSSIERS CLIENTS\CLIENTS\Normandinnov 2013\Logos - photos - images\Puce 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152" y="3358672"/>
            <a:ext cx="149026" cy="1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Rectangle à coins arrondis 43"/>
          <p:cNvSpPr/>
          <p:nvPr/>
        </p:nvSpPr>
        <p:spPr>
          <a:xfrm>
            <a:off x="5043756" y="3699417"/>
            <a:ext cx="4783428" cy="3094188"/>
          </a:xfrm>
          <a:prstGeom prst="roundRect">
            <a:avLst/>
          </a:prstGeom>
          <a:noFill/>
          <a:ln w="19050">
            <a:solidFill>
              <a:srgbClr val="1998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000" b="1" dirty="0">
                <a:solidFill>
                  <a:srgbClr val="1998C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Présentez votre candidature pour participer à </a:t>
            </a:r>
            <a:r>
              <a:rPr lang="fr-FR" sz="1000" b="1" dirty="0" err="1">
                <a:solidFill>
                  <a:srgbClr val="1998C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NormandinnoV</a:t>
            </a:r>
            <a:r>
              <a:rPr lang="fr-FR" sz="1000" b="1" dirty="0">
                <a:solidFill>
                  <a:srgbClr val="1998C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r-FR" sz="1000" b="1" dirty="0">
                <a:solidFill>
                  <a:srgbClr val="1998C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b="1" dirty="0">
                <a:solidFill>
                  <a:srgbClr val="1998C5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 bénéficiez en étant sélectionné :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000" b="1" u="sng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 amont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D’un coaching et d’un </a:t>
            </a:r>
            <a:r>
              <a:rPr lang="fr-FR" sz="1000" b="1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accompagnement sur mesure</a:t>
            </a:r>
            <a:r>
              <a:rPr lang="fr-FR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pour optimiser votre présentation devant des partenaires financiers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Séance de coaching pour préparer votre intervention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Validation de vos documents de présentation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000" b="1" u="sng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29 janvier 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>
              <a:lnSpc>
                <a:spcPct val="107000"/>
              </a:lnSpc>
              <a:spcAft>
                <a:spcPts val="0"/>
              </a:spcAft>
            </a:pPr>
            <a:r>
              <a:rPr lang="fr-FR" sz="1000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000" b="1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10 minutes de présentation</a:t>
            </a: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devant des investisseurs, industriels, conseils et structures d’accompagnement à la création et au développement des entreprises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>
              <a:lnSpc>
                <a:spcPct val="107000"/>
              </a:lnSpc>
              <a:spcAft>
                <a:spcPts val="800"/>
              </a:spcAft>
            </a:pP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Des </a:t>
            </a:r>
            <a:r>
              <a:rPr lang="fr-FR" sz="1000" b="1" u="sng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rendez-vous en tête-à-tête pré-organisés</a:t>
            </a: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avec des </a:t>
            </a:r>
            <a:r>
              <a:rPr lang="fr-FR" sz="10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investisseurs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>
              <a:lnSpc>
                <a:spcPct val="107000"/>
              </a:lnSpc>
              <a:spcAft>
                <a:spcPts val="800"/>
              </a:spcAft>
            </a:pPr>
            <a:r>
              <a:rPr lang="fr-FR" sz="1000" b="1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Et participez à </a:t>
            </a:r>
            <a:r>
              <a:rPr lang="fr-FR" sz="1000" b="1" u="sng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l’élection des lauréats</a:t>
            </a:r>
            <a:r>
              <a:rPr lang="fr-FR" sz="1000" b="1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b="1" dirty="0" err="1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NormandinnoV</a:t>
            </a:r>
            <a:r>
              <a:rPr lang="fr-FR" sz="1000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  <a:br>
              <a:rPr lang="fr-FR" sz="1000" dirty="0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Trophée In Extenso : 4 000€ </a:t>
            </a:r>
            <a:r>
              <a:rPr lang="fr-FR" sz="1000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 prestations </a:t>
            </a: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d’accompagnement</a:t>
            </a:r>
            <a:b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Prix BNP Paribas :</a:t>
            </a: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3 000€</a:t>
            </a:r>
            <a:r>
              <a:rPr lang="fr-FR" sz="1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en numéraire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5" name="Image 4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970" y="-16924"/>
            <a:ext cx="4953000" cy="960276"/>
          </a:xfrm>
          <a:prstGeom prst="rect">
            <a:avLst/>
          </a:prstGeom>
        </p:spPr>
      </p:pic>
      <p:sp>
        <p:nvSpPr>
          <p:cNvPr id="46" name="Ellipse 45"/>
          <p:cNvSpPr/>
          <p:nvPr/>
        </p:nvSpPr>
        <p:spPr>
          <a:xfrm>
            <a:off x="5061551" y="3747437"/>
            <a:ext cx="604520" cy="43307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grpSp>
        <p:nvGrpSpPr>
          <p:cNvPr id="47" name="Groupe 46"/>
          <p:cNvGrpSpPr/>
          <p:nvPr/>
        </p:nvGrpSpPr>
        <p:grpSpPr>
          <a:xfrm>
            <a:off x="4998051" y="3538672"/>
            <a:ext cx="668020" cy="609600"/>
            <a:chOff x="0" y="0"/>
            <a:chExt cx="988695" cy="988695"/>
          </a:xfrm>
        </p:grpSpPr>
        <p:pic>
          <p:nvPicPr>
            <p:cNvPr id="48" name="Image 47" descr="Q:\DOSSIERS CLIENTS\CLIENTS\Normandinnov 2013\Logos - photos - images\Puce 3.pn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88695" cy="9886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9" name="Image 48" descr="Q:\DOSSIERS CLIENTS\CLIENTS\Normandinnov 2013\Logos - photos - images\puce 4.png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386" y="191386"/>
              <a:ext cx="610870" cy="61087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12379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70507" y="4678134"/>
            <a:ext cx="4506030" cy="326964"/>
          </a:xfrm>
          <a:prstGeom prst="round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b="1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 : WWW.NORMANDINNOV.COM</a:t>
            </a:r>
            <a:endParaRPr lang="fr-FR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0" y="5028315"/>
            <a:ext cx="4953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u="sng" dirty="0" smtClean="0">
                <a:solidFill>
                  <a:srgbClr val="1998C5"/>
                </a:solidFill>
              </a:rPr>
              <a:t>Contacts</a:t>
            </a:r>
          </a:p>
          <a:p>
            <a:pPr algn="ctr"/>
            <a:r>
              <a:rPr lang="fr-FR" sz="1000" b="1" dirty="0" smtClean="0"/>
              <a:t>Anaëlle GAUTIER </a:t>
            </a:r>
            <a:r>
              <a:rPr lang="fr-FR" sz="1000" i="1" dirty="0" smtClean="0">
                <a:hlinkClick r:id="rId2"/>
              </a:rPr>
              <a:t>a.gautier@compinnov.com</a:t>
            </a:r>
            <a:r>
              <a:rPr lang="fr-FR" sz="1000" i="1" dirty="0" smtClean="0"/>
              <a:t> 01 70 15 14 62</a:t>
            </a:r>
          </a:p>
          <a:p>
            <a:pPr algn="ctr"/>
            <a:r>
              <a:rPr lang="fr-FR" sz="1000" b="1" dirty="0" smtClean="0"/>
              <a:t>Sophie MALBE </a:t>
            </a:r>
            <a:r>
              <a:rPr lang="fr-FR" sz="1000" i="1" dirty="0" smtClean="0">
                <a:hlinkClick r:id="rId3"/>
              </a:rPr>
              <a:t>s.malbe@compinnov.com</a:t>
            </a:r>
            <a:r>
              <a:rPr lang="fr-FR" sz="1000" i="1" dirty="0" smtClean="0"/>
              <a:t> 01 70 15 14 60</a:t>
            </a:r>
            <a:endParaRPr lang="fr-FR" sz="1000" i="1" dirty="0"/>
          </a:p>
        </p:txBody>
      </p:sp>
      <p:pic>
        <p:nvPicPr>
          <p:cNvPr id="9" name="Image 8" descr="Q:\DOSSIERS CLIENTS\CLIENTS\Normandinnov 2013\Logos - photos - images\Puce 2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72" y="118861"/>
            <a:ext cx="244475" cy="36385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ZoneTexte 9"/>
          <p:cNvSpPr txBox="1"/>
          <p:nvPr/>
        </p:nvSpPr>
        <p:spPr>
          <a:xfrm>
            <a:off x="493295" y="179021"/>
            <a:ext cx="3200400" cy="545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u="sng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PARTICIPER</a:t>
            </a:r>
            <a:r>
              <a:rPr lang="fr-FR" sz="1100" b="1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</a:t>
            </a:r>
            <a:endParaRPr lang="fr-FR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100" dirty="0"/>
          </a:p>
        </p:txBody>
      </p:sp>
      <p:sp>
        <p:nvSpPr>
          <p:cNvPr id="2" name="ZoneTexte 1"/>
          <p:cNvSpPr txBox="1"/>
          <p:nvPr/>
        </p:nvSpPr>
        <p:spPr>
          <a:xfrm>
            <a:off x="148272" y="492444"/>
            <a:ext cx="4628265" cy="816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Inscrivez-vous sur </a:t>
            </a:r>
            <a:r>
              <a:rPr lang="fr-FR" sz="1100" u="sng" dirty="0">
                <a:hlinkClick r:id="rId6"/>
              </a:rPr>
              <a:t>www.normandinnov.com/candidatures-2/</a:t>
            </a:r>
            <a:r>
              <a:rPr lang="fr-FR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remplissez le dossier de candidature téléchargeable dans la catégorie </a:t>
            </a:r>
            <a:r>
              <a:rPr lang="fr-FR" sz="1100" b="1" u="sng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ENTREPRISE</a:t>
            </a:r>
            <a:r>
              <a:rPr lang="fr-FR" sz="11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(PME et start-ups) 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</a:t>
            </a:r>
            <a:r>
              <a:rPr lang="fr-FR" sz="1100" b="1" u="sng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LABORATOIRE</a:t>
            </a:r>
            <a:r>
              <a:rPr lang="fr-FR" sz="11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(chercheurs, porteurs de projet)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92747" y="1273881"/>
            <a:ext cx="4383790" cy="503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Renvoyez-le 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email à </a:t>
            </a:r>
            <a:r>
              <a:rPr lang="fr-FR" sz="11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s.malbe@compinnov.com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plus tard </a:t>
            </a:r>
            <a:b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</a:t>
            </a:r>
            <a:r>
              <a:rPr lang="fr-FR" sz="1400" b="1" dirty="0">
                <a:solidFill>
                  <a:srgbClr val="1998C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lundi </a:t>
            </a:r>
            <a:r>
              <a:rPr lang="fr-FR" sz="1400" b="1" dirty="0" smtClean="0">
                <a:solidFill>
                  <a:srgbClr val="1998C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sz="1400" b="1" baseline="30000" dirty="0" smtClean="0">
                <a:solidFill>
                  <a:srgbClr val="1998C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sz="1400" b="1" dirty="0" smtClean="0">
                <a:solidFill>
                  <a:srgbClr val="1998C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décembre 2014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92747" y="1708956"/>
            <a:ext cx="438379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 smtClean="0"/>
              <a:t>15 entreprises </a:t>
            </a:r>
            <a:r>
              <a:rPr lang="fr-FR" sz="1100" dirty="0"/>
              <a:t>et </a:t>
            </a:r>
            <a:r>
              <a:rPr lang="fr-FR" sz="1100" dirty="0" smtClean="0"/>
              <a:t>projets </a:t>
            </a:r>
            <a:r>
              <a:rPr lang="fr-FR" sz="1100" dirty="0"/>
              <a:t>de recherche seront sélectionnés et accompagnés pour se présenter lors de la convention d’affaires le </a:t>
            </a:r>
            <a:r>
              <a:rPr lang="fr-FR" sz="1100" dirty="0" smtClean="0"/>
              <a:t>29 </a:t>
            </a:r>
            <a:r>
              <a:rPr lang="fr-FR" sz="1100" dirty="0"/>
              <a:t>janvier </a:t>
            </a:r>
            <a:r>
              <a:rPr lang="fr-FR" sz="1100" dirty="0" smtClean="0"/>
              <a:t>2015.</a:t>
            </a:r>
          </a:p>
          <a:p>
            <a:pPr algn="just"/>
            <a:endParaRPr lang="fr-FR" sz="600" dirty="0"/>
          </a:p>
          <a:p>
            <a:pPr algn="just"/>
            <a:r>
              <a:rPr lang="fr-FR" sz="1100" b="1" dirty="0" smtClean="0"/>
              <a:t>La participation à </a:t>
            </a:r>
            <a:r>
              <a:rPr lang="fr-FR" sz="1100" b="1" dirty="0" err="1" smtClean="0"/>
              <a:t>NormandinnoV</a:t>
            </a:r>
            <a:r>
              <a:rPr lang="fr-FR" sz="1100" b="1" dirty="0" smtClean="0"/>
              <a:t> est gratuite.</a:t>
            </a:r>
            <a:endParaRPr lang="fr-FR" sz="1100" b="1" dirty="0"/>
          </a:p>
        </p:txBody>
      </p:sp>
      <p:pic>
        <p:nvPicPr>
          <p:cNvPr id="14" name="Image 13" descr="Q:\DOSSIERS CLIENTS\CLIENTS\Normandinnov 2013\Logos - photos - images\Puce 5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4" y="537609"/>
            <a:ext cx="161925" cy="195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 14" descr="Q:\DOSSIERS CLIENTS\CLIENTS\Normandinnov 2013\Logos - photos - images\Puce 5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4" y="1315876"/>
            <a:ext cx="161925" cy="195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15" descr="Q:\DOSSIERS CLIENTS\CLIENTS\Normandinnov 2013\Logos - photos - images\Puce 5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17" y="1741835"/>
            <a:ext cx="161925" cy="19558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oupe 4"/>
          <p:cNvGrpSpPr/>
          <p:nvPr/>
        </p:nvGrpSpPr>
        <p:grpSpPr>
          <a:xfrm>
            <a:off x="108288" y="2559399"/>
            <a:ext cx="4990310" cy="2238476"/>
            <a:chOff x="108288" y="2619559"/>
            <a:chExt cx="4990310" cy="2238476"/>
          </a:xfrm>
        </p:grpSpPr>
        <p:sp>
          <p:nvSpPr>
            <p:cNvPr id="13" name="ZoneTexte 12"/>
            <p:cNvSpPr txBox="1"/>
            <p:nvPr/>
          </p:nvSpPr>
          <p:spPr>
            <a:xfrm>
              <a:off x="335142" y="2894036"/>
              <a:ext cx="4763456" cy="1963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dirty="0" smtClean="0">
                  <a:solidFill>
                    <a:srgbClr val="ED7D3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Dès aujourd'hui, </a:t>
              </a:r>
              <a:r>
                <a:rPr lang="fr-FR" sz="11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téléchargez votre dossier de candidature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dirty="0" smtClean="0">
                  <a:solidFill>
                    <a:srgbClr val="ED7D3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Lundi 1</a:t>
              </a:r>
              <a:r>
                <a:rPr lang="fr-FR" sz="1100" baseline="30000" dirty="0" smtClean="0">
                  <a:solidFill>
                    <a:srgbClr val="ED7D3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</a:t>
              </a:r>
              <a:r>
                <a:rPr lang="fr-FR" sz="1100" dirty="0" smtClean="0">
                  <a:solidFill>
                    <a:srgbClr val="ED7D3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décembre : </a:t>
              </a:r>
              <a:r>
                <a:rPr lang="fr-FR" sz="11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clôture des candidatures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dirty="0" smtClean="0">
                  <a:solidFill>
                    <a:srgbClr val="ED7D3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Jeudi 8 janvier : </a:t>
              </a:r>
              <a:r>
                <a:rPr lang="fr-FR" sz="11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comité de sélection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dirty="0" smtClean="0">
                  <a:solidFill>
                    <a:srgbClr val="ED7D3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Jeudi 15 janvier, 10h : </a:t>
              </a:r>
              <a:r>
                <a:rPr lang="fr-FR" sz="11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conférence téléphonique – coaching de préparation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dirty="0" smtClean="0">
                  <a:solidFill>
                    <a:srgbClr val="ED7D3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21 et 22 janvier : </a:t>
              </a:r>
              <a:r>
                <a:rPr lang="fr-FR" sz="11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coaching des entreprises sélectionnées à Rouen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dirty="0" smtClean="0">
                  <a:solidFill>
                    <a:srgbClr val="ED7D3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Jeudi 29 janvier : </a:t>
              </a:r>
              <a:r>
                <a:rPr lang="fr-FR" sz="11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convention d’affaires à Rouen</a:t>
              </a:r>
              <a:endParaRPr lang="fr-FR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fr-FR" sz="1100" dirty="0"/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108288" y="2619559"/>
              <a:ext cx="27672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u="sng" dirty="0">
                  <a:solidFill>
                    <a:srgbClr val="1998C5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PROCESSUS DE SELECTION</a:t>
              </a:r>
            </a:p>
            <a:p>
              <a:endParaRPr lang="fr-FR" sz="1200" dirty="0"/>
            </a:p>
          </p:txBody>
        </p:sp>
      </p:grpSp>
      <p:pic>
        <p:nvPicPr>
          <p:cNvPr id="37" name="Image 3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36" y="2893482"/>
            <a:ext cx="120731" cy="140896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36" y="3179975"/>
            <a:ext cx="120731" cy="140896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36" y="3466468"/>
            <a:ext cx="120731" cy="140896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36" y="3748207"/>
            <a:ext cx="120731" cy="140896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36" y="4036827"/>
            <a:ext cx="120731" cy="140896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36" y="4305486"/>
            <a:ext cx="120731" cy="140896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62"/>
          <a:stretch/>
        </p:blipFill>
        <p:spPr>
          <a:xfrm>
            <a:off x="0" y="5597573"/>
            <a:ext cx="4953000" cy="1269914"/>
          </a:xfrm>
          <a:prstGeom prst="rect">
            <a:avLst/>
          </a:prstGeom>
        </p:spPr>
      </p:pic>
      <p:sp>
        <p:nvSpPr>
          <p:cNvPr id="71" name="Rectangle à coins arrondis 70"/>
          <p:cNvSpPr/>
          <p:nvPr/>
        </p:nvSpPr>
        <p:spPr>
          <a:xfrm>
            <a:off x="5223507" y="4678134"/>
            <a:ext cx="4506030" cy="326964"/>
          </a:xfrm>
          <a:prstGeom prst="round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400" b="1">
                <a:solidFill>
                  <a:srgbClr val="7030A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 : WWW.NORMANDINNOV.COM</a:t>
            </a:r>
            <a:endParaRPr lang="fr-FR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4953000" y="5028315"/>
            <a:ext cx="4953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u="sng" dirty="0" smtClean="0">
                <a:solidFill>
                  <a:srgbClr val="1998C5"/>
                </a:solidFill>
              </a:rPr>
              <a:t>Contacts</a:t>
            </a:r>
          </a:p>
          <a:p>
            <a:pPr algn="ctr"/>
            <a:r>
              <a:rPr lang="fr-FR" sz="1000" b="1" dirty="0" smtClean="0"/>
              <a:t>Anaëlle GAUTIER </a:t>
            </a:r>
            <a:r>
              <a:rPr lang="fr-FR" sz="1000" i="1" dirty="0" smtClean="0">
                <a:hlinkClick r:id="rId2"/>
              </a:rPr>
              <a:t>a.gautier@compinnov.com</a:t>
            </a:r>
            <a:r>
              <a:rPr lang="fr-FR" sz="1000" i="1" dirty="0" smtClean="0"/>
              <a:t> 01 70 15 14 62</a:t>
            </a:r>
          </a:p>
          <a:p>
            <a:pPr algn="ctr"/>
            <a:r>
              <a:rPr lang="fr-FR" sz="1000" b="1" dirty="0" smtClean="0"/>
              <a:t>Sophie MALBE </a:t>
            </a:r>
            <a:r>
              <a:rPr lang="fr-FR" sz="1000" i="1" dirty="0" smtClean="0">
                <a:hlinkClick r:id="rId3"/>
              </a:rPr>
              <a:t>s.malbe@compinnov.com</a:t>
            </a:r>
            <a:r>
              <a:rPr lang="fr-FR" sz="1000" i="1" dirty="0" smtClean="0"/>
              <a:t> 01 70 15 14 60</a:t>
            </a:r>
            <a:endParaRPr lang="fr-FR" sz="1000" i="1" dirty="0"/>
          </a:p>
        </p:txBody>
      </p:sp>
      <p:pic>
        <p:nvPicPr>
          <p:cNvPr id="73" name="Image 72" descr="Q:\DOSSIERS CLIENTS\CLIENTS\Normandinnov 2013\Logos - photos - images\Puce 2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272" y="118861"/>
            <a:ext cx="244475" cy="36385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ZoneTexte 73"/>
          <p:cNvSpPr txBox="1"/>
          <p:nvPr/>
        </p:nvSpPr>
        <p:spPr>
          <a:xfrm>
            <a:off x="5446295" y="179021"/>
            <a:ext cx="3200400" cy="545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b="1" u="sng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PARTICIPER</a:t>
            </a:r>
            <a:r>
              <a:rPr lang="fr-FR" sz="1100" b="1" dirty="0" smtClean="0"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</a:t>
            </a:r>
            <a:endParaRPr lang="fr-FR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100" dirty="0"/>
          </a:p>
        </p:txBody>
      </p:sp>
      <p:sp>
        <p:nvSpPr>
          <p:cNvPr id="75" name="ZoneTexte 74"/>
          <p:cNvSpPr txBox="1"/>
          <p:nvPr/>
        </p:nvSpPr>
        <p:spPr>
          <a:xfrm>
            <a:off x="5101272" y="492444"/>
            <a:ext cx="4628265" cy="8168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0510" algn="just">
              <a:lnSpc>
                <a:spcPct val="107000"/>
              </a:lnSpc>
              <a:spcAft>
                <a:spcPts val="800"/>
              </a:spcAft>
            </a:pP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Inscrivez-vous sur </a:t>
            </a:r>
            <a:r>
              <a:rPr lang="fr-FR" sz="1100" u="sng" dirty="0">
                <a:hlinkClick r:id="rId6"/>
              </a:rPr>
              <a:t>www.normandinnov.com/candidatures-2/</a:t>
            </a:r>
            <a:r>
              <a:rPr lang="fr-FR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remplissez le dossier de candidature téléchargeable dans la catégorie </a:t>
            </a:r>
            <a:r>
              <a:rPr lang="fr-FR" sz="1100" b="1" u="sng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ENTREPRISE</a:t>
            </a:r>
            <a:r>
              <a:rPr lang="fr-FR" sz="11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(PME et start-ups) 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</a:t>
            </a:r>
            <a:r>
              <a:rPr lang="fr-FR" sz="1100" b="1" u="sng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LABORATOIRE</a:t>
            </a:r>
            <a:r>
              <a:rPr lang="fr-FR" sz="1100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(chercheurs, porteurs de projet)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5345747" y="1273881"/>
            <a:ext cx="4383790" cy="503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Renvoyez-le 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email à </a:t>
            </a:r>
            <a:r>
              <a:rPr lang="fr-FR" sz="11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s.malbe@compinnov.com</a:t>
            </a: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plus tard </a:t>
            </a:r>
            <a:b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</a:t>
            </a:r>
            <a:r>
              <a:rPr lang="fr-FR" sz="1400" b="1" dirty="0">
                <a:solidFill>
                  <a:srgbClr val="1998C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lundi </a:t>
            </a:r>
            <a:r>
              <a:rPr lang="fr-FR" sz="1400" b="1" dirty="0" smtClean="0">
                <a:solidFill>
                  <a:srgbClr val="1998C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FR" sz="1400" b="1" baseline="30000" dirty="0" smtClean="0">
                <a:solidFill>
                  <a:srgbClr val="1998C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fr-FR" sz="1400" b="1" dirty="0" smtClean="0">
                <a:solidFill>
                  <a:srgbClr val="1998C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décembre 2014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5345747" y="1708956"/>
            <a:ext cx="438379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100" dirty="0" smtClean="0"/>
              <a:t>15 entreprises </a:t>
            </a:r>
            <a:r>
              <a:rPr lang="fr-FR" sz="1100" dirty="0"/>
              <a:t>et </a:t>
            </a:r>
            <a:r>
              <a:rPr lang="fr-FR" sz="1100" dirty="0" smtClean="0"/>
              <a:t>projets </a:t>
            </a:r>
            <a:r>
              <a:rPr lang="fr-FR" sz="1100" dirty="0"/>
              <a:t>de recherche seront sélectionnés et accompagnés pour se présenter lors de la convention d’affaires le </a:t>
            </a:r>
            <a:r>
              <a:rPr lang="fr-FR" sz="1100" dirty="0" smtClean="0"/>
              <a:t>29 </a:t>
            </a:r>
            <a:r>
              <a:rPr lang="fr-FR" sz="1100" dirty="0"/>
              <a:t>janvier </a:t>
            </a:r>
            <a:r>
              <a:rPr lang="fr-FR" sz="1100" dirty="0" smtClean="0"/>
              <a:t>2015.</a:t>
            </a:r>
          </a:p>
          <a:p>
            <a:pPr algn="just"/>
            <a:endParaRPr lang="fr-FR" sz="600" dirty="0"/>
          </a:p>
          <a:p>
            <a:pPr algn="just"/>
            <a:r>
              <a:rPr lang="fr-FR" sz="1100" b="1" dirty="0" smtClean="0"/>
              <a:t>La participation à </a:t>
            </a:r>
            <a:r>
              <a:rPr lang="fr-FR" sz="1100" b="1" dirty="0" err="1" smtClean="0"/>
              <a:t>NormandinnoV</a:t>
            </a:r>
            <a:r>
              <a:rPr lang="fr-FR" sz="1100" b="1" dirty="0" smtClean="0"/>
              <a:t> est gratuite.</a:t>
            </a:r>
            <a:endParaRPr lang="fr-FR" sz="1100" b="1" dirty="0"/>
          </a:p>
        </p:txBody>
      </p:sp>
      <p:pic>
        <p:nvPicPr>
          <p:cNvPr id="78" name="Image 77" descr="Q:\DOSSIERS CLIENTS\CLIENTS\Normandinnov 2013\Logos - photos - images\Puce 5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544" y="537609"/>
            <a:ext cx="161925" cy="195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Image 78" descr="Q:\DOSSIERS CLIENTS\CLIENTS\Normandinnov 2013\Logos - photos - images\Puce 5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544" y="1315876"/>
            <a:ext cx="161925" cy="1955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Image 79" descr="Q:\DOSSIERS CLIENTS\CLIENTS\Normandinnov 2013\Logos - photos - images\Puce 5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217" y="1741835"/>
            <a:ext cx="161925" cy="19558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1" name="Groupe 80"/>
          <p:cNvGrpSpPr/>
          <p:nvPr/>
        </p:nvGrpSpPr>
        <p:grpSpPr>
          <a:xfrm>
            <a:off x="5061288" y="2559399"/>
            <a:ext cx="4990310" cy="2238476"/>
            <a:chOff x="108288" y="2619559"/>
            <a:chExt cx="4990310" cy="2238476"/>
          </a:xfrm>
        </p:grpSpPr>
        <p:sp>
          <p:nvSpPr>
            <p:cNvPr id="82" name="ZoneTexte 81"/>
            <p:cNvSpPr txBox="1"/>
            <p:nvPr/>
          </p:nvSpPr>
          <p:spPr>
            <a:xfrm>
              <a:off x="335142" y="2894036"/>
              <a:ext cx="4763456" cy="1963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dirty="0" smtClean="0">
                  <a:solidFill>
                    <a:srgbClr val="ED7D3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Dès aujourd'hui, </a:t>
              </a:r>
              <a:r>
                <a:rPr lang="fr-FR" sz="11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téléchargez votre dossier </a:t>
              </a:r>
              <a:r>
                <a:rPr lang="fr-FR" sz="110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 candidature</a:t>
              </a:r>
              <a:endParaRPr lang="fr-FR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dirty="0" smtClean="0">
                  <a:solidFill>
                    <a:srgbClr val="ED7D3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Lundi 1</a:t>
              </a:r>
              <a:r>
                <a:rPr lang="fr-FR" sz="1100" baseline="30000" dirty="0" smtClean="0">
                  <a:solidFill>
                    <a:srgbClr val="ED7D3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er</a:t>
              </a:r>
              <a:r>
                <a:rPr lang="fr-FR" sz="1100" dirty="0" smtClean="0">
                  <a:solidFill>
                    <a:srgbClr val="ED7D3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décembre : </a:t>
              </a:r>
              <a:r>
                <a:rPr lang="fr-FR" sz="11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clôture des candidatures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dirty="0" smtClean="0">
                  <a:solidFill>
                    <a:srgbClr val="ED7D3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Jeudi 8 janvier : </a:t>
              </a:r>
              <a:r>
                <a:rPr lang="fr-FR" sz="11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comité de sélection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dirty="0" smtClean="0">
                  <a:solidFill>
                    <a:srgbClr val="ED7D3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Jeudi 15 janvier, 10h : </a:t>
              </a:r>
              <a:r>
                <a:rPr lang="fr-FR" sz="11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conférence téléphonique – coaching de préparation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dirty="0" smtClean="0">
                  <a:solidFill>
                    <a:srgbClr val="ED7D3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21 et 22 janvier : </a:t>
              </a:r>
              <a:r>
                <a:rPr lang="fr-FR" sz="11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coaching des entreprises sélectionnées à Rouen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fr-FR" sz="1100" dirty="0" smtClean="0">
                  <a:solidFill>
                    <a:srgbClr val="ED7D3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Jeudi 29 janvier : </a:t>
              </a:r>
              <a:r>
                <a:rPr lang="fr-FR" sz="1100" dirty="0" smtClean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convention d’affaires à Rouen</a:t>
              </a:r>
              <a:endParaRPr lang="fr-FR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fr-FR" sz="1100" dirty="0"/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108288" y="2619559"/>
              <a:ext cx="27672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u="sng" dirty="0">
                  <a:solidFill>
                    <a:srgbClr val="1998C5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PROCESSUS DE SELECTION</a:t>
              </a:r>
            </a:p>
            <a:p>
              <a:endParaRPr lang="fr-FR" sz="1200" dirty="0"/>
            </a:p>
          </p:txBody>
        </p:sp>
      </p:grpSp>
      <p:pic>
        <p:nvPicPr>
          <p:cNvPr id="84" name="Image 8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736" y="2893482"/>
            <a:ext cx="120731" cy="140896"/>
          </a:xfrm>
          <a:prstGeom prst="rect">
            <a:avLst/>
          </a:prstGeom>
        </p:spPr>
      </p:pic>
      <p:pic>
        <p:nvPicPr>
          <p:cNvPr id="85" name="Image 8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736" y="3179975"/>
            <a:ext cx="120731" cy="140896"/>
          </a:xfrm>
          <a:prstGeom prst="rect">
            <a:avLst/>
          </a:prstGeom>
        </p:spPr>
      </p:pic>
      <p:pic>
        <p:nvPicPr>
          <p:cNvPr id="86" name="Image 8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736" y="3466468"/>
            <a:ext cx="120731" cy="140896"/>
          </a:xfrm>
          <a:prstGeom prst="rect">
            <a:avLst/>
          </a:prstGeom>
        </p:spPr>
      </p:pic>
      <p:pic>
        <p:nvPicPr>
          <p:cNvPr id="87" name="Image 8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736" y="3748207"/>
            <a:ext cx="120731" cy="140896"/>
          </a:xfrm>
          <a:prstGeom prst="rect">
            <a:avLst/>
          </a:prstGeom>
        </p:spPr>
      </p:pic>
      <p:pic>
        <p:nvPicPr>
          <p:cNvPr id="88" name="Image 8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736" y="4036827"/>
            <a:ext cx="120731" cy="140896"/>
          </a:xfrm>
          <a:prstGeom prst="rect">
            <a:avLst/>
          </a:prstGeom>
        </p:spPr>
      </p:pic>
      <p:pic>
        <p:nvPicPr>
          <p:cNvPr id="89" name="Image 8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736" y="4305486"/>
            <a:ext cx="120731" cy="140896"/>
          </a:xfrm>
          <a:prstGeom prst="rect">
            <a:avLst/>
          </a:prstGeom>
        </p:spPr>
      </p:pic>
      <p:pic>
        <p:nvPicPr>
          <p:cNvPr id="90" name="Image 89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62"/>
          <a:stretch/>
        </p:blipFill>
        <p:spPr>
          <a:xfrm>
            <a:off x="4953000" y="5597573"/>
            <a:ext cx="4953000" cy="126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9684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</TotalTime>
  <Words>398</Words>
  <Application>Microsoft Office PowerPoint</Application>
  <PresentationFormat>Format A4 (210 x 297 mm)</PresentationFormat>
  <Paragraphs>68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CompInnov</dc:creator>
  <cp:lastModifiedBy>CompInnov</cp:lastModifiedBy>
  <cp:revision>19</cp:revision>
  <dcterms:created xsi:type="dcterms:W3CDTF">2013-10-10T16:52:20Z</dcterms:created>
  <dcterms:modified xsi:type="dcterms:W3CDTF">2014-10-20T12:00:21Z</dcterms:modified>
</cp:coreProperties>
</file>